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E245-0FF5-F4A4-8E48-E7A1E67D4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80B99-B5D3-B1E6-CAC7-0D440510F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6C2D-B946-B889-58F8-79A2385A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2D5B3-A457-F2F2-F4A5-68D9531F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53D4-079B-8C6C-2D93-0E5E3AEC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8308-027D-3141-AA28-E7C31142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B2E90-8C94-9F08-8111-19D349A04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0C4C-07A2-5F2A-7102-F1F4CC03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F2792-0322-D42F-74D8-FADC83D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3BDD0-9618-EA48-EDC2-F19A5F4F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3BF7F-53D5-FDC0-3C59-3AA0A9AC5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A182B-AEEB-B3CB-350E-268318084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119F-8F7C-46D5-89FC-353D5ADC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896A8-CD5A-F997-F07E-FA0F52B7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8E18E-09D8-E9C3-3CF7-04228A85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8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3B52-1F96-FF9A-7A8D-55C182D7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E308-AEF3-509A-8257-01EAEB04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D2C3A-3FB6-D945-1C5E-63FBB96E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DECD-42D5-8729-94E9-CF00B865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07D84-17DC-1CB0-32CD-D9795450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E47E-D7F7-EEB6-696E-2C2B9B2C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DEB48-DB0E-04D6-AB2E-3FC268D2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BB412-002A-38C8-0705-4F6C16F1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39DB2-6584-9F0E-D89B-C022299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0B72-BFEB-75C4-771C-1812DE3C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3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ACE6-9FF6-D4C4-1550-D9217A1E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DE631-63C8-F435-A60B-EE87D0E61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05FED-B55E-113F-5096-50EE5AC6E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E59BF-7B8E-2084-CE65-2D6A4BB8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0ACD6-4505-4B08-A683-0D41E0C9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443F4-B1FD-6C76-D1B3-A1E35F03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D8FD-BA8E-F6A8-0CC4-EB7CC557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60014-AABF-5280-058C-2B525A5BF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97961-EA04-1952-C779-1A71BA9EA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1C835-A262-084A-0DDB-5B2F82426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EEEA1-68D3-852A-B4E7-9C462F0C4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F56EC-6E44-32AC-39EF-950B3F4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251DB-619F-AC4E-E4FB-8C0408AB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34F1B-0F61-274C-1723-8AFEE0F2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BAD3-CF1D-2F37-1D97-A48C2CDA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2003E-5AD6-AF60-0ECA-81384762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FCBF-7A81-B438-86BB-CC75FB59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99DCA-B83B-5B18-CD14-5405B9AC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A20A0-5913-6C46-4877-151E858F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87A2E-647E-0E2A-EAF4-5C90CE28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75EAE-17A9-F1B6-8273-E8D262EC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1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6654-ABF5-079A-4DB7-D80237A0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4FE0-429B-620F-EF39-2C957B52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E771E-1483-12A1-6E27-B0DF94CB6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D3120-5246-D10B-9BAB-E12F613A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CBC07-95EA-027B-8A32-DC6C3FC8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B5DEB-0356-8869-B884-AE0C8A0A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873A-159C-2424-67B0-DF876037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A5B85-8AC3-72C0-29BD-FE98EC34F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13752-8EA9-660C-D7B6-84276713A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94F69-A07A-5BA5-BE7F-94BB5FCF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965E8-EF65-7899-947F-0479CFA5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A9BA7-9DC0-BD81-FA46-227F1AF0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0E9CD-0BD1-F1A2-28A2-7F7F24E8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4F2BA-2209-7A11-8660-AE31000B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4B20-161E-F7BC-0578-2F9566B8F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9B26-2C7D-A94D-A9EC-0AADDC01E2FC}" type="datetimeFigureOut">
              <a:rPr lang="en-US" smtClean="0"/>
              <a:t>1/31/24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2869F-9E80-0E1D-E529-BFE213F59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E8B86-AEF7-FBBC-3F94-01F7FFF03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050E-CC88-AC41-AF1B-EC382E379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470511F5-C119-5252-58E5-1D21B3A49E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78217E5D-9A2B-7222-38E3-225CF8923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915" y="2875002"/>
            <a:ext cx="91760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000" dirty="0">
                <a:latin typeface="Helvetica" pitchFamily="2" charset="0"/>
              </a:rPr>
              <a:t>Full Name (Country)</a:t>
            </a:r>
            <a:endParaRPr lang="en-US" altLang="en-US" sz="3000" dirty="0">
              <a:latin typeface="Helvetica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5517B1D-BFA0-6810-CDF8-42756D05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914" y="3424536"/>
            <a:ext cx="917601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dirty="0">
                <a:latin typeface="Helvetica" pitchFamily="2" charset="0"/>
              </a:rPr>
              <a:t>Title of Presentation</a:t>
            </a:r>
            <a:endParaRPr lang="en-US" altLang="en-US" sz="25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0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D06205BC-7EDD-88BE-E52C-B6987E1AC8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1E5772C-9984-3A72-1D33-940877D276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86657" y="1607906"/>
            <a:ext cx="10266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Helvetica" pitchFamily="2" charset="0"/>
              </a:rPr>
              <a:t>Ineligible companies are those whose primary business is producing, marketing, selling, re-selling, or distributing health care products used by, or on patients.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A25453D-6657-EF43-3CEA-B7F27A1D27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76383" y="1906080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◻︎</a:t>
            </a:r>
            <a:r>
              <a:rPr lang="en-US" altLang="en-US" sz="1200" b="1" dirty="0">
                <a:latin typeface="Helvetica" pitchFamily="2" charset="0"/>
              </a:rPr>
              <a:t> </a:t>
            </a:r>
            <a:r>
              <a:rPr lang="en-US" altLang="en-US" sz="1100" b="1" dirty="0">
                <a:latin typeface="Helvetica" pitchFamily="2" charset="0"/>
              </a:rPr>
              <a:t>No</a:t>
            </a:r>
            <a:r>
              <a:rPr lang="en-US" altLang="en-US" sz="1100" dirty="0">
                <a:latin typeface="Helvetica" pitchFamily="2" charset="0"/>
              </a:rPr>
              <a:t>, I HAVE NOT had a financial relationship with an ineligible company in the past 24 months.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200" dirty="0">
                <a:latin typeface="Helvetica" pitchFamily="2" charset="0"/>
              </a:rPr>
              <a:t>◻︎ </a:t>
            </a:r>
            <a:r>
              <a:rPr lang="en-US" altLang="en-US" sz="1100" b="1" dirty="0">
                <a:latin typeface="Helvetica" pitchFamily="2" charset="0"/>
              </a:rPr>
              <a:t>Yes</a:t>
            </a:r>
            <a:r>
              <a:rPr lang="en-US" altLang="en-US" sz="1100" dirty="0">
                <a:latin typeface="Helvetica" pitchFamily="2" charset="0"/>
              </a:rPr>
              <a:t>, I HAVE had a financial relationship with an ineligible company in the past 24 months.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548A9F0-7D33-4700-26BD-394D4D060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33604"/>
              </p:ext>
            </p:extLst>
          </p:nvPr>
        </p:nvGraphicFramePr>
        <p:xfrm>
          <a:off x="962616" y="2542678"/>
          <a:ext cx="10266768" cy="29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692">
                  <a:extLst>
                    <a:ext uri="{9D8B030D-6E8A-4147-A177-3AD203B41FA5}">
                      <a16:colId xmlns:a16="http://schemas.microsoft.com/office/drawing/2014/main" val="1152620662"/>
                    </a:ext>
                  </a:extLst>
                </a:gridCol>
                <a:gridCol w="6775076">
                  <a:extLst>
                    <a:ext uri="{9D8B030D-6E8A-4147-A177-3AD203B41FA5}">
                      <a16:colId xmlns:a16="http://schemas.microsoft.com/office/drawing/2014/main" val="4031056448"/>
                    </a:ext>
                  </a:extLst>
                </a:gridCol>
              </a:tblGrid>
              <a:tr h="431323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Relationship type</a:t>
                      </a: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Name of company</a:t>
                      </a: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119912764"/>
                  </a:ext>
                </a:extLst>
              </a:tr>
              <a:tr h="334077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64822687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86853928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017528556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71296254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101969519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9129454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5928539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87233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D2AD-BE05-493C-2A31-27478462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374C0768-83BD-E79F-793F-AED0339B72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2FC4D81A-4D29-85FD-F659-FB6215880F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86657" y="1607906"/>
            <a:ext cx="102667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Helvetica" pitchFamily="2" charset="0"/>
              </a:rPr>
              <a:t>Ineligible companies are those whose primary business is producing, marketing, selling, re-selling, or distributing health care products used by, or on patients.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6B20978-39BC-6179-2B95-ADC5450BD7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76383" y="1906080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auto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Helvetica" pitchFamily="2" charset="0"/>
              </a:rPr>
              <a:t>◻︎</a:t>
            </a:r>
            <a:r>
              <a:rPr lang="en-US" altLang="en-US" sz="1200" b="1" dirty="0">
                <a:latin typeface="Helvetica" pitchFamily="2" charset="0"/>
              </a:rPr>
              <a:t> </a:t>
            </a:r>
            <a:r>
              <a:rPr lang="en-US" altLang="en-US" sz="1100" b="1" dirty="0">
                <a:latin typeface="Helvetica" pitchFamily="2" charset="0"/>
              </a:rPr>
              <a:t>No</a:t>
            </a:r>
            <a:r>
              <a:rPr lang="en-US" altLang="en-US" sz="1100" dirty="0">
                <a:latin typeface="Helvetica" pitchFamily="2" charset="0"/>
              </a:rPr>
              <a:t>, I HAVE NOT had a financial relationship with an ineligible company in the past 24 months.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200" dirty="0">
                <a:latin typeface="Helvetica" pitchFamily="2" charset="0"/>
              </a:rPr>
              <a:t>◻︎ </a:t>
            </a:r>
            <a:r>
              <a:rPr lang="en-US" altLang="en-US" sz="1100" b="1" dirty="0">
                <a:latin typeface="Helvetica" pitchFamily="2" charset="0"/>
              </a:rPr>
              <a:t>Yes</a:t>
            </a:r>
            <a:r>
              <a:rPr lang="en-US" altLang="en-US" sz="1100" dirty="0">
                <a:latin typeface="Helvetica" pitchFamily="2" charset="0"/>
              </a:rPr>
              <a:t>, I HAVE had a financial relationship with an ineligible company in the past 24 months.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05F22CF2-485E-A3E8-5782-A5C2A59DA9A2}"/>
              </a:ext>
            </a:extLst>
          </p:cNvPr>
          <p:cNvGraphicFramePr>
            <a:graphicFrameLocks noGrp="1"/>
          </p:cNvGraphicFramePr>
          <p:nvPr/>
        </p:nvGraphicFramePr>
        <p:xfrm>
          <a:off x="962616" y="2542678"/>
          <a:ext cx="10266768" cy="29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1692">
                  <a:extLst>
                    <a:ext uri="{9D8B030D-6E8A-4147-A177-3AD203B41FA5}">
                      <a16:colId xmlns:a16="http://schemas.microsoft.com/office/drawing/2014/main" val="1152620662"/>
                    </a:ext>
                  </a:extLst>
                </a:gridCol>
                <a:gridCol w="6775076">
                  <a:extLst>
                    <a:ext uri="{9D8B030D-6E8A-4147-A177-3AD203B41FA5}">
                      <a16:colId xmlns:a16="http://schemas.microsoft.com/office/drawing/2014/main" val="4031056448"/>
                    </a:ext>
                  </a:extLst>
                </a:gridCol>
              </a:tblGrid>
              <a:tr h="431323"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Relationship type</a:t>
                      </a: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r>
                        <a:rPr lang="en-US" sz="1050" b="1" i="0" dirty="0">
                          <a:latin typeface="Helvetica" pitchFamily="2" charset="0"/>
                        </a:rPr>
                        <a:t>Name of company</a:t>
                      </a: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119912764"/>
                  </a:ext>
                </a:extLst>
              </a:tr>
              <a:tr h="334077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64822687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86853928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017528556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171296254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101969519"/>
                  </a:ext>
                </a:extLst>
              </a:tr>
              <a:tr h="326135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39129454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592853925"/>
                  </a:ext>
                </a:extLst>
              </a:tr>
              <a:tr h="260908"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2" charset="0"/>
                      </a:endParaRPr>
                    </a:p>
                  </a:txBody>
                  <a:tcPr marL="88284" marR="88284" marT="44142" marB="44142" anchor="ctr"/>
                </a:tc>
                <a:extLst>
                  <a:ext uri="{0D108BD9-81ED-4DB2-BD59-A6C34878D82A}">
                    <a16:rowId xmlns:a16="http://schemas.microsoft.com/office/drawing/2014/main" val="287233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5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etter&#10;&#10;Description automatically generated">
            <a:extLst>
              <a:ext uri="{FF2B5EF4-FFF2-40B4-BE49-F238E27FC236}">
                <a16:creationId xmlns:a16="http://schemas.microsoft.com/office/drawing/2014/main" id="{BF663077-56AC-4D37-2047-DA87B251A1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86113-2E5B-9510-F282-74C2699C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1" y="365125"/>
            <a:ext cx="7870004" cy="1325563"/>
          </a:xfrm>
        </p:spPr>
        <p:txBody>
          <a:bodyPr>
            <a:normAutofit/>
          </a:bodyPr>
          <a:lstStyle/>
          <a:p>
            <a:endParaRPr lang="en-US" sz="3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D071F-AFFB-D81C-3D04-06D2621B5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61" y="1825625"/>
            <a:ext cx="9575514" cy="3609404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3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C8290-371F-F3B2-9EB6-365E2C421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etter&#10;&#10;Description automatically generated">
            <a:extLst>
              <a:ext uri="{FF2B5EF4-FFF2-40B4-BE49-F238E27FC236}">
                <a16:creationId xmlns:a16="http://schemas.microsoft.com/office/drawing/2014/main" id="{CB92880F-8D30-DBA3-A9F9-59E0C8EF7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8F11E-4512-A59F-46E9-E5D4C106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1" y="365125"/>
            <a:ext cx="7870004" cy="1325563"/>
          </a:xfrm>
        </p:spPr>
        <p:txBody>
          <a:bodyPr>
            <a:normAutofit/>
          </a:bodyPr>
          <a:lstStyle/>
          <a:p>
            <a:endParaRPr lang="en-US" sz="3200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8988-3439-1115-4628-F7BB2E7B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061" y="1825625"/>
            <a:ext cx="9575514" cy="3609404"/>
          </a:xfrm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0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156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 Lanz</dc:creator>
  <cp:lastModifiedBy>Brook Lanz</cp:lastModifiedBy>
  <cp:revision>2</cp:revision>
  <dcterms:created xsi:type="dcterms:W3CDTF">2024-01-30T15:18:33Z</dcterms:created>
  <dcterms:modified xsi:type="dcterms:W3CDTF">2024-01-31T15:15:25Z</dcterms:modified>
</cp:coreProperties>
</file>